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107" autoAdjust="0"/>
  </p:normalViewPr>
  <p:slideViewPr>
    <p:cSldViewPr snapToGrid="0">
      <p:cViewPr>
        <p:scale>
          <a:sx n="106" d="100"/>
          <a:sy n="106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14D1376-B662-B5CD-307F-5C2B10B34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CFACC51-B011-0E60-19A5-CEDBBF406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034A2B-F1B5-CC6A-CD04-632B0A1A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3407389-71C6-A046-362F-3DCB2C81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69B59CC-98DE-6D3B-EEEC-643C20A2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162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F5F569-C18B-31EB-13AF-35FEDBA4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2BFE7D2-43B9-5B3C-DF4B-EDB0F153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ABDFD78-130F-B9A1-C54E-058CB653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B5E6D65-0311-5D6B-71A5-BA8D7895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5631C04-CCA5-2C01-85BA-516D0E47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190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1816AF3-2164-6A28-4B96-684EC11E1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3EF54D6-70DB-D39C-3909-0821E2B13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BCCF6A8-8F76-2EB6-2E0A-736B94C1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2A2DE51-531A-433A-406D-EC0E9E6A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A4B3BA2-457A-F5DD-D9C6-F451DDF6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700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DCC9F7-60ED-FF41-E966-1C53E8B1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D0438E-E23B-4AF9-51B1-6FD95318D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12CA16-A1C7-8969-FE01-C3242BF3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2CCD0F-92CF-9B77-DB6F-26B29C51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9E55506-3C32-8CC9-90B9-4B392410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32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9DDE68-D548-ECA8-439F-20F7E80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878D8D2-5423-00D2-6805-430BE5A6A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DBE5977-4F03-A7AD-F20A-779F2344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FB77FEF-B7B6-C3FA-5AA8-4D43EB6C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A9E2C8A-AEDD-40B3-0109-54CAC1B3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83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729B2D-A846-AC1D-DDE8-B6F12DDE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1FB52A-F5E8-67B7-8763-CED6862B4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AED96AD-D720-1908-433F-664EEB915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41F0D0D-3163-5C18-892F-F27CF2ED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DA57F2-57A9-3BC6-B0C7-379CC5D6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F68948E-76A8-F174-E8D3-572B9012D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890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2DADAFD-C8FD-B727-2C89-96C91156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B8BC08A-3CB9-3D93-2738-0A44F3C6E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AE628C1-849C-9089-18FD-0135687AD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8003F8F-2B45-82CB-C4EF-F3D92C725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6208A870-4D02-FF4D-27CC-66251EE7E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E6BE40E0-AE8B-3034-C743-D6A76BD9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E4ABE714-63EE-F15A-AC29-F44E95E8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FBF2561-0B20-BDBC-763E-41605D60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17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3D154C-BDAF-1484-36E9-F1836759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2D8238F-BACA-A6C1-98A9-C31056A4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0E98F38-FE70-DB16-EA8F-5B40B4D5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3D10975-7ECC-B847-2CF3-42CFB8AE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166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D280D05-BC70-CBA1-D4A3-11133B26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7CDF0DA-8465-199D-E739-4CA1A439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A4BB3EE-856E-C2BB-0C85-68C2755B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787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D40F20-CE6E-C55F-16A3-8770C8D55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8765F97-B11D-EEFE-10A6-F6D0AF70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C876D15-2B33-B68D-49D5-494117B98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AD0E46D-6A7F-901B-8EDE-714A1608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8026056-0168-9606-5146-E06091B8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7F69056-3E8A-E466-9C19-7C5206AE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00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F529C1A-8BB2-AEB8-CE44-4FFF1355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86F0DDB-AF6F-C708-195B-C015CBAEE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59513E9-39D4-F7AB-C1CD-116C93381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A24BEDA-7099-9825-91EB-E181B06F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E1875F4-7B17-636B-EACF-B89ADB9A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D1EE3E3-F852-728C-86F5-430A0E15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877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3540C84-A7F3-44B8-545F-75CA66253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DFAC21E-EFDC-1F88-5A39-CC658EC2B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B70610-62EA-5032-D6BD-DB22123B0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314A-2209-46E4-9E54-2AF3E4CCE00F}" type="datetimeFigureOut">
              <a:rPr lang="th-TH" smtClean="0"/>
              <a:t>10/01/67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DAEA6EB-245E-342F-3BBE-A75870E02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692CED8-80B3-43AC-3BB8-5C9C9375B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30C8-0A6E-4777-8A3D-B83977E76F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04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5" name="ตัวเชื่อมต่อตรง 1214">
            <a:extLst>
              <a:ext uri="{FF2B5EF4-FFF2-40B4-BE49-F238E27FC236}">
                <a16:creationId xmlns:a16="http://schemas.microsoft.com/office/drawing/2014/main" id="{375DE845-858C-CEDD-0F0F-4AD746660390}"/>
              </a:ext>
            </a:extLst>
          </p:cNvPr>
          <p:cNvCxnSpPr>
            <a:cxnSpLocks/>
          </p:cNvCxnSpPr>
          <p:nvPr/>
        </p:nvCxnSpPr>
        <p:spPr>
          <a:xfrm>
            <a:off x="11215191" y="2974864"/>
            <a:ext cx="0" cy="1616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ตัวเชื่อมต่อตรง 1085">
            <a:extLst>
              <a:ext uri="{FF2B5EF4-FFF2-40B4-BE49-F238E27FC236}">
                <a16:creationId xmlns:a16="http://schemas.microsoft.com/office/drawing/2014/main" id="{FA9E68B8-5DB3-E4F0-4AC4-FA2B7E6F73A8}"/>
              </a:ext>
            </a:extLst>
          </p:cNvPr>
          <p:cNvCxnSpPr>
            <a:cxnSpLocks/>
          </p:cNvCxnSpPr>
          <p:nvPr/>
        </p:nvCxnSpPr>
        <p:spPr>
          <a:xfrm>
            <a:off x="9798419" y="2983094"/>
            <a:ext cx="0" cy="1616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>
            <a:extLst>
              <a:ext uri="{FF2B5EF4-FFF2-40B4-BE49-F238E27FC236}">
                <a16:creationId xmlns:a16="http://schemas.microsoft.com/office/drawing/2014/main" id="{6921CA50-FD26-2B01-1085-2C877289B1BC}"/>
              </a:ext>
            </a:extLst>
          </p:cNvPr>
          <p:cNvCxnSpPr>
            <a:cxnSpLocks/>
          </p:cNvCxnSpPr>
          <p:nvPr/>
        </p:nvCxnSpPr>
        <p:spPr>
          <a:xfrm>
            <a:off x="723690" y="2439909"/>
            <a:ext cx="0" cy="17984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7A35DF18-7090-2F4F-E038-2F537C6598E7}"/>
              </a:ext>
            </a:extLst>
          </p:cNvPr>
          <p:cNvSpPr txBox="1"/>
          <p:nvPr/>
        </p:nvSpPr>
        <p:spPr>
          <a:xfrm>
            <a:off x="76360" y="2617099"/>
            <a:ext cx="1523174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กลุ่มยุทธศาสตร์และแผนงาน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18BEB97-FA16-6815-421A-30ECE5ADCDD4}"/>
              </a:ext>
            </a:extLst>
          </p:cNvPr>
          <p:cNvSpPr txBox="1"/>
          <p:nvPr/>
        </p:nvSpPr>
        <p:spPr>
          <a:xfrm>
            <a:off x="4578315" y="-13993"/>
            <a:ext cx="1707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โครงสร้างการบริหาร </a:t>
            </a:r>
          </a:p>
          <a:p>
            <a:pPr algn="ctr"/>
            <a:r>
              <a:rPr lang="th-TH" sz="1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สำนักงานการท่องเที่ยวและกีฬาจังหวัดสงขลา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7D68F9D-BAB1-4912-A0DE-0DBA7E945AD9}"/>
              </a:ext>
            </a:extLst>
          </p:cNvPr>
          <p:cNvSpPr txBox="1"/>
          <p:nvPr/>
        </p:nvSpPr>
        <p:spPr>
          <a:xfrm>
            <a:off x="9808334" y="14748"/>
            <a:ext cx="236154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200" b="1" u="sng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สรุปอัตรากำลัง</a:t>
            </a:r>
          </a:p>
          <a:p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1.อัตรากำลังข้าราชการ	</a:t>
            </a:r>
            <a:r>
              <a:rPr lang="th-TH" sz="12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 </a:t>
            </a:r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</a:p>
          <a:p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2.อัตราพนักงานราชการ	</a:t>
            </a:r>
            <a:r>
              <a:rPr lang="th-TH" sz="12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 </a:t>
            </a:r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</a:p>
          <a:p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3.อัตราลูกจ้างเหมาบริการ	</a:t>
            </a:r>
            <a:r>
              <a:rPr lang="th-TH" sz="12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8</a:t>
            </a:r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คน</a:t>
            </a:r>
          </a:p>
          <a:p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4.อัตราลูกจ้างเหมากรมพลศึกษา               </a:t>
            </a:r>
            <a:r>
              <a:rPr lang="th-TH" sz="12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16 </a:t>
            </a:r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</a:p>
          <a:p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5.</a:t>
            </a:r>
            <a:r>
              <a:rPr lang="en-US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TAC		</a:t>
            </a:r>
            <a:r>
              <a:rPr lang="en-US" sz="12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11</a:t>
            </a:r>
            <a:r>
              <a:rPr lang="en-US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</a:t>
            </a:r>
          </a:p>
          <a:p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6.พนักงานบริษัท		</a:t>
            </a:r>
            <a:r>
              <a:rPr lang="th-TH" sz="12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12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คน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75A9762-9172-6F1F-3F9D-813C959DC7E8}"/>
              </a:ext>
            </a:extLst>
          </p:cNvPr>
          <p:cNvSpPr txBox="1"/>
          <p:nvPr/>
        </p:nvSpPr>
        <p:spPr>
          <a:xfrm>
            <a:off x="4829462" y="360516"/>
            <a:ext cx="1249060" cy="246221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ท่องเที่ยวและกีฬาจังหวัดสงขลา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4A3D575B-477D-9781-BE7C-8A27F3A822C3}"/>
              </a:ext>
            </a:extLst>
          </p:cNvPr>
          <p:cNvSpPr txBox="1"/>
          <p:nvPr/>
        </p:nvSpPr>
        <p:spPr>
          <a:xfrm>
            <a:off x="4911451" y="1208424"/>
            <a:ext cx="1103187" cy="246221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นางสาววิลาวรรณ โป้บุญส่ง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1981DED-B084-F531-5956-3F7DD21786B0}"/>
              </a:ext>
            </a:extLst>
          </p:cNvPr>
          <p:cNvSpPr txBox="1"/>
          <p:nvPr/>
        </p:nvSpPr>
        <p:spPr>
          <a:xfrm>
            <a:off x="4743379" y="1980229"/>
            <a:ext cx="1438214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นายสุรศักดิ์ จันทร์แดง 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ผู้ช่วยท่องเที่ยวและกีฬาจังหวัดสงขลา</a:t>
            </a:r>
          </a:p>
        </p:txBody>
      </p: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id="{BFA2C6B9-B743-CDCC-893B-CA0CE2192F19}"/>
              </a:ext>
            </a:extLst>
          </p:cNvPr>
          <p:cNvCxnSpPr>
            <a:cxnSpLocks/>
          </p:cNvCxnSpPr>
          <p:nvPr/>
        </p:nvCxnSpPr>
        <p:spPr>
          <a:xfrm flipV="1">
            <a:off x="723219" y="2436221"/>
            <a:ext cx="10468538" cy="1531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F380E7F1-8B6B-28B7-4137-FABDBD781EED}"/>
              </a:ext>
            </a:extLst>
          </p:cNvPr>
          <p:cNvSpPr txBox="1"/>
          <p:nvPr/>
        </p:nvSpPr>
        <p:spPr>
          <a:xfrm>
            <a:off x="118514" y="3658289"/>
            <a:ext cx="1438214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นายสุรศักดิ์ จันทร์แดง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ผู้ช่วยท่องเที่ยวและกีฬาจังหวัดสงขลา</a:t>
            </a:r>
          </a:p>
        </p:txBody>
      </p:sp>
      <p:sp>
        <p:nvSpPr>
          <p:cNvPr id="39" name="กล่องข้อความ 38">
            <a:extLst>
              <a:ext uri="{FF2B5EF4-FFF2-40B4-BE49-F238E27FC236}">
                <a16:creationId xmlns:a16="http://schemas.microsoft.com/office/drawing/2014/main" id="{33EBF18A-DD47-E099-170E-6ED47FE3DC52}"/>
              </a:ext>
            </a:extLst>
          </p:cNvPr>
          <p:cNvSpPr txBox="1"/>
          <p:nvPr/>
        </p:nvSpPr>
        <p:spPr>
          <a:xfrm>
            <a:off x="244824" y="4876067"/>
            <a:ext cx="1038647" cy="553998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นายประสิทธิ์ กุลเทพรหม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แผนชำนาญการ</a:t>
            </a:r>
          </a:p>
        </p:txBody>
      </p:sp>
      <p:sp>
        <p:nvSpPr>
          <p:cNvPr id="45" name="กล่องข้อความ 44">
            <a:extLst>
              <a:ext uri="{FF2B5EF4-FFF2-40B4-BE49-F238E27FC236}">
                <a16:creationId xmlns:a16="http://schemas.microsoft.com/office/drawing/2014/main" id="{EFDAD5D4-3DDA-C697-3001-4BE47655F987}"/>
              </a:ext>
            </a:extLst>
          </p:cNvPr>
          <p:cNvSpPr txBox="1"/>
          <p:nvPr/>
        </p:nvSpPr>
        <p:spPr>
          <a:xfrm>
            <a:off x="1398186" y="4874477"/>
            <a:ext cx="1206986" cy="553998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นางสาวปานทิพย์ ทองปาน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แผนชำนาญการ</a:t>
            </a:r>
          </a:p>
        </p:txBody>
      </p:sp>
      <p:sp>
        <p:nvSpPr>
          <p:cNvPr id="50" name="กล่องข้อความ 49">
            <a:extLst>
              <a:ext uri="{FF2B5EF4-FFF2-40B4-BE49-F238E27FC236}">
                <a16:creationId xmlns:a16="http://schemas.microsoft.com/office/drawing/2014/main" id="{6E0D0F88-12B4-BA7F-0866-96FB198123AE}"/>
              </a:ext>
            </a:extLst>
          </p:cNvPr>
          <p:cNvSpPr txBox="1"/>
          <p:nvPr/>
        </p:nvSpPr>
        <p:spPr>
          <a:xfrm>
            <a:off x="2654535" y="4873708"/>
            <a:ext cx="974307" cy="553998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นายธนวัฒน์ เอียดชู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นักวิเคราะห์นโยบายและแผนปฏิบัติการ</a:t>
            </a:r>
          </a:p>
        </p:txBody>
      </p:sp>
      <p:cxnSp>
        <p:nvCxnSpPr>
          <p:cNvPr id="52" name="ตัวเชื่อมต่อตรง 51">
            <a:extLst>
              <a:ext uri="{FF2B5EF4-FFF2-40B4-BE49-F238E27FC236}">
                <a16:creationId xmlns:a16="http://schemas.microsoft.com/office/drawing/2014/main" id="{A5012FE8-31F9-3F13-774D-8B31C96E5220}"/>
              </a:ext>
            </a:extLst>
          </p:cNvPr>
          <p:cNvCxnSpPr>
            <a:cxnSpLocks/>
          </p:cNvCxnSpPr>
          <p:nvPr/>
        </p:nvCxnSpPr>
        <p:spPr>
          <a:xfrm>
            <a:off x="2860022" y="3872930"/>
            <a:ext cx="0" cy="2244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กล่องข้อความ 52">
            <a:extLst>
              <a:ext uri="{FF2B5EF4-FFF2-40B4-BE49-F238E27FC236}">
                <a16:creationId xmlns:a16="http://schemas.microsoft.com/office/drawing/2014/main" id="{6E1AD368-8C26-BAC8-5835-374DFADFD977}"/>
              </a:ext>
            </a:extLst>
          </p:cNvPr>
          <p:cNvSpPr txBox="1"/>
          <p:nvPr/>
        </p:nvSpPr>
        <p:spPr>
          <a:xfrm>
            <a:off x="7791050" y="2679618"/>
            <a:ext cx="1165705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กลุ่มบริหารงานทั่วไป</a:t>
            </a:r>
          </a:p>
        </p:txBody>
      </p:sp>
      <p:cxnSp>
        <p:nvCxnSpPr>
          <p:cNvPr id="56" name="ตัวเชื่อมต่อตรง 55">
            <a:extLst>
              <a:ext uri="{FF2B5EF4-FFF2-40B4-BE49-F238E27FC236}">
                <a16:creationId xmlns:a16="http://schemas.microsoft.com/office/drawing/2014/main" id="{6DB1A002-EA09-8B6A-616A-2595CB225C7E}"/>
              </a:ext>
            </a:extLst>
          </p:cNvPr>
          <p:cNvCxnSpPr>
            <a:cxnSpLocks/>
          </p:cNvCxnSpPr>
          <p:nvPr/>
        </p:nvCxnSpPr>
        <p:spPr>
          <a:xfrm>
            <a:off x="4236335" y="2611482"/>
            <a:ext cx="4325422" cy="84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กล่องข้อความ 61">
            <a:extLst>
              <a:ext uri="{FF2B5EF4-FFF2-40B4-BE49-F238E27FC236}">
                <a16:creationId xmlns:a16="http://schemas.microsoft.com/office/drawing/2014/main" id="{66DB2288-19CF-2E9F-40FD-AB150FA3B74B}"/>
              </a:ext>
            </a:extLst>
          </p:cNvPr>
          <p:cNvSpPr txBox="1"/>
          <p:nvPr/>
        </p:nvSpPr>
        <p:spPr>
          <a:xfrm>
            <a:off x="7940862" y="3563344"/>
            <a:ext cx="1191352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นางจิราภรณ์ เอมวัฒน์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เจ้าพนักงานธุรการชำนาญงาน</a:t>
            </a:r>
          </a:p>
        </p:txBody>
      </p:sp>
      <p:cxnSp>
        <p:nvCxnSpPr>
          <p:cNvPr id="78" name="ตัวเชื่อมต่อตรง 77">
            <a:extLst>
              <a:ext uri="{FF2B5EF4-FFF2-40B4-BE49-F238E27FC236}">
                <a16:creationId xmlns:a16="http://schemas.microsoft.com/office/drawing/2014/main" id="{A793BCBA-D7B3-D7FC-76DE-B8523A88AD20}"/>
              </a:ext>
            </a:extLst>
          </p:cNvPr>
          <p:cNvCxnSpPr>
            <a:cxnSpLocks/>
          </p:cNvCxnSpPr>
          <p:nvPr/>
        </p:nvCxnSpPr>
        <p:spPr>
          <a:xfrm>
            <a:off x="8561757" y="2612322"/>
            <a:ext cx="0" cy="76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กล่องข้อความ 83">
            <a:extLst>
              <a:ext uri="{FF2B5EF4-FFF2-40B4-BE49-F238E27FC236}">
                <a16:creationId xmlns:a16="http://schemas.microsoft.com/office/drawing/2014/main" id="{99FF791C-6822-2386-0D66-37C37612775A}"/>
              </a:ext>
            </a:extLst>
          </p:cNvPr>
          <p:cNvSpPr txBox="1"/>
          <p:nvPr/>
        </p:nvSpPr>
        <p:spPr>
          <a:xfrm>
            <a:off x="6544950" y="5257715"/>
            <a:ext cx="1331524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นางสาวลัดดาวัลย์ แก้วน้อย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เจ้าหน้าที่บันทึกข้อมูล</a:t>
            </a:r>
          </a:p>
        </p:txBody>
      </p:sp>
      <p:cxnSp>
        <p:nvCxnSpPr>
          <p:cNvPr id="86" name="ตัวเชื่อมต่อตรง 85">
            <a:extLst>
              <a:ext uri="{FF2B5EF4-FFF2-40B4-BE49-F238E27FC236}">
                <a16:creationId xmlns:a16="http://schemas.microsoft.com/office/drawing/2014/main" id="{4CA5B4D2-7183-3DF6-B962-E20466ABC908}"/>
              </a:ext>
            </a:extLst>
          </p:cNvPr>
          <p:cNvCxnSpPr>
            <a:cxnSpLocks/>
          </p:cNvCxnSpPr>
          <p:nvPr/>
        </p:nvCxnSpPr>
        <p:spPr>
          <a:xfrm flipH="1" flipV="1">
            <a:off x="5739175" y="3724178"/>
            <a:ext cx="1440146" cy="1448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กล่องข้อความ 86">
            <a:extLst>
              <a:ext uri="{FF2B5EF4-FFF2-40B4-BE49-F238E27FC236}">
                <a16:creationId xmlns:a16="http://schemas.microsoft.com/office/drawing/2014/main" id="{B17B89DE-D6A7-B273-BE20-7C992731DAEA}"/>
              </a:ext>
            </a:extLst>
          </p:cNvPr>
          <p:cNvSpPr txBox="1"/>
          <p:nvPr/>
        </p:nvSpPr>
        <p:spPr>
          <a:xfrm>
            <a:off x="6148216" y="2679618"/>
            <a:ext cx="1584088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งานอำนวยการ งานสารบรรณ</a:t>
            </a:r>
          </a:p>
        </p:txBody>
      </p:sp>
      <p:cxnSp>
        <p:nvCxnSpPr>
          <p:cNvPr id="89" name="ตัวเชื่อมต่อตรง 88">
            <a:extLst>
              <a:ext uri="{FF2B5EF4-FFF2-40B4-BE49-F238E27FC236}">
                <a16:creationId xmlns:a16="http://schemas.microsoft.com/office/drawing/2014/main" id="{C90420F9-C4AD-0165-27F6-310C2CA430BB}"/>
              </a:ext>
            </a:extLst>
          </p:cNvPr>
          <p:cNvCxnSpPr>
            <a:cxnSpLocks/>
          </p:cNvCxnSpPr>
          <p:nvPr/>
        </p:nvCxnSpPr>
        <p:spPr>
          <a:xfrm>
            <a:off x="7174856" y="3640406"/>
            <a:ext cx="0" cy="106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กล่องข้อความ 92">
            <a:extLst>
              <a:ext uri="{FF2B5EF4-FFF2-40B4-BE49-F238E27FC236}">
                <a16:creationId xmlns:a16="http://schemas.microsoft.com/office/drawing/2014/main" id="{8724EB1A-CD50-6565-73B4-A9B2FD0745EC}"/>
              </a:ext>
            </a:extLst>
          </p:cNvPr>
          <p:cNvSpPr txBox="1"/>
          <p:nvPr/>
        </p:nvSpPr>
        <p:spPr>
          <a:xfrm>
            <a:off x="6585078" y="3768743"/>
            <a:ext cx="1191352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นางจิราภรณ์ เอมวัฒน์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เจ้าพนักงานธุรการชำนาญงาน</a:t>
            </a:r>
          </a:p>
        </p:txBody>
      </p:sp>
      <p:sp>
        <p:nvSpPr>
          <p:cNvPr id="94" name="กล่องข้อความ 93">
            <a:extLst>
              <a:ext uri="{FF2B5EF4-FFF2-40B4-BE49-F238E27FC236}">
                <a16:creationId xmlns:a16="http://schemas.microsoft.com/office/drawing/2014/main" id="{0F17B7D9-2BA1-CF66-3363-1ED7ED93C3E3}"/>
              </a:ext>
            </a:extLst>
          </p:cNvPr>
          <p:cNvSpPr txBox="1"/>
          <p:nvPr/>
        </p:nvSpPr>
        <p:spPr>
          <a:xfrm>
            <a:off x="7889244" y="4555058"/>
            <a:ext cx="1438214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นายสุรศักดิ์ จันทร์แดง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ผู้ช่วยท่องเที่ยวและกีฬาจังหวัดสงขลา</a:t>
            </a:r>
          </a:p>
        </p:txBody>
      </p:sp>
      <p:sp>
        <p:nvSpPr>
          <p:cNvPr id="96" name="กล่องข้อความ 95">
            <a:extLst>
              <a:ext uri="{FF2B5EF4-FFF2-40B4-BE49-F238E27FC236}">
                <a16:creationId xmlns:a16="http://schemas.microsoft.com/office/drawing/2014/main" id="{FCB9C1D3-2E40-F498-FC6F-5EFF11C84362}"/>
              </a:ext>
            </a:extLst>
          </p:cNvPr>
          <p:cNvSpPr txBox="1"/>
          <p:nvPr/>
        </p:nvSpPr>
        <p:spPr>
          <a:xfrm>
            <a:off x="2033027" y="3480327"/>
            <a:ext cx="1583283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นางสาวปานทิพย์ ทองปาน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นักวิเคราะห์นโยบายและแผนชำนาญการ</a:t>
            </a:r>
          </a:p>
        </p:txBody>
      </p:sp>
      <p:sp>
        <p:nvSpPr>
          <p:cNvPr id="97" name="กล่องข้อความ 96">
            <a:extLst>
              <a:ext uri="{FF2B5EF4-FFF2-40B4-BE49-F238E27FC236}">
                <a16:creationId xmlns:a16="http://schemas.microsoft.com/office/drawing/2014/main" id="{351D710E-B300-8E58-3AC5-FD50A5A30538}"/>
              </a:ext>
            </a:extLst>
          </p:cNvPr>
          <p:cNvSpPr txBox="1"/>
          <p:nvPr/>
        </p:nvSpPr>
        <p:spPr>
          <a:xfrm>
            <a:off x="2352572" y="2592342"/>
            <a:ext cx="848310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กลุ่มมาตรฐาน</a:t>
            </a:r>
          </a:p>
        </p:txBody>
      </p:sp>
      <p:cxnSp>
        <p:nvCxnSpPr>
          <p:cNvPr id="98" name="ตัวเชื่อมต่อตรง 97">
            <a:extLst>
              <a:ext uri="{FF2B5EF4-FFF2-40B4-BE49-F238E27FC236}">
                <a16:creationId xmlns:a16="http://schemas.microsoft.com/office/drawing/2014/main" id="{875E56FC-477C-80D5-27AD-BFF045A68BE9}"/>
              </a:ext>
            </a:extLst>
          </p:cNvPr>
          <p:cNvCxnSpPr>
            <a:cxnSpLocks/>
          </p:cNvCxnSpPr>
          <p:nvPr/>
        </p:nvCxnSpPr>
        <p:spPr>
          <a:xfrm>
            <a:off x="2808711" y="2442008"/>
            <a:ext cx="0" cy="1616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ตัวเชื่อมต่อตรง 99">
            <a:extLst>
              <a:ext uri="{FF2B5EF4-FFF2-40B4-BE49-F238E27FC236}">
                <a16:creationId xmlns:a16="http://schemas.microsoft.com/office/drawing/2014/main" id="{1975389B-DE39-F5AE-0DC5-56F1AF474BF3}"/>
              </a:ext>
            </a:extLst>
          </p:cNvPr>
          <p:cNvCxnSpPr>
            <a:cxnSpLocks/>
          </p:cNvCxnSpPr>
          <p:nvPr/>
        </p:nvCxnSpPr>
        <p:spPr>
          <a:xfrm>
            <a:off x="663709" y="4049421"/>
            <a:ext cx="0" cy="7694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กล่องข้อความ 111">
            <a:extLst>
              <a:ext uri="{FF2B5EF4-FFF2-40B4-BE49-F238E27FC236}">
                <a16:creationId xmlns:a16="http://schemas.microsoft.com/office/drawing/2014/main" id="{24E5A1E4-347F-E03D-AC2D-CC5AE8474990}"/>
              </a:ext>
            </a:extLst>
          </p:cNvPr>
          <p:cNvSpPr txBox="1"/>
          <p:nvPr/>
        </p:nvSpPr>
        <p:spPr>
          <a:xfrm>
            <a:off x="3663158" y="5396770"/>
            <a:ext cx="1644572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นางสาวจันทร์ปรียา สุวรรณชาตรี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เจ้าหน้าที่ประสานงานด้านการนักท่องเที่ยว</a:t>
            </a:r>
          </a:p>
        </p:txBody>
      </p:sp>
      <p:cxnSp>
        <p:nvCxnSpPr>
          <p:cNvPr id="115" name="ตัวเชื่อมต่อตรง 114">
            <a:extLst>
              <a:ext uri="{FF2B5EF4-FFF2-40B4-BE49-F238E27FC236}">
                <a16:creationId xmlns:a16="http://schemas.microsoft.com/office/drawing/2014/main" id="{EC150E41-1876-8451-F72F-087C17955BF3}"/>
              </a:ext>
            </a:extLst>
          </p:cNvPr>
          <p:cNvCxnSpPr>
            <a:cxnSpLocks/>
          </p:cNvCxnSpPr>
          <p:nvPr/>
        </p:nvCxnSpPr>
        <p:spPr>
          <a:xfrm>
            <a:off x="666069" y="4106571"/>
            <a:ext cx="302497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กล่องข้อความ 123">
            <a:extLst>
              <a:ext uri="{FF2B5EF4-FFF2-40B4-BE49-F238E27FC236}">
                <a16:creationId xmlns:a16="http://schemas.microsoft.com/office/drawing/2014/main" id="{4A29BAD6-E5BA-3D0C-3CEF-D8FAAE184B1F}"/>
              </a:ext>
            </a:extLst>
          </p:cNvPr>
          <p:cNvSpPr txBox="1"/>
          <p:nvPr/>
        </p:nvSpPr>
        <p:spPr>
          <a:xfrm>
            <a:off x="3563977" y="6449898"/>
            <a:ext cx="1746027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</a:t>
            </a:r>
            <a:r>
              <a:rPr lang="th-TH" sz="1000" b="1" dirty="0" err="1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ทรรศน</a:t>
            </a:r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ธร ไชยานุวงศ์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เจ้าหน้าที่ประจำศูนย์ช่วยเหลือนักท่องเที่ยว</a:t>
            </a:r>
          </a:p>
        </p:txBody>
      </p:sp>
      <p:sp>
        <p:nvSpPr>
          <p:cNvPr id="1037" name="กล่องข้อความ 1036">
            <a:extLst>
              <a:ext uri="{FF2B5EF4-FFF2-40B4-BE49-F238E27FC236}">
                <a16:creationId xmlns:a16="http://schemas.microsoft.com/office/drawing/2014/main" id="{8BC220F5-1A3B-CCE6-6F6D-0379F90098F1}"/>
              </a:ext>
            </a:extLst>
          </p:cNvPr>
          <p:cNvSpPr txBox="1"/>
          <p:nvPr/>
        </p:nvSpPr>
        <p:spPr>
          <a:xfrm>
            <a:off x="7803708" y="5546788"/>
            <a:ext cx="1583283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นางสาวปานทิพย์ ทองปาน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นักวิเคราะห์นโยบายและแผนชำนาญการ</a:t>
            </a:r>
          </a:p>
        </p:txBody>
      </p:sp>
      <p:sp>
        <p:nvSpPr>
          <p:cNvPr id="1040" name="กล่องข้อความ 1039">
            <a:extLst>
              <a:ext uri="{FF2B5EF4-FFF2-40B4-BE49-F238E27FC236}">
                <a16:creationId xmlns:a16="http://schemas.microsoft.com/office/drawing/2014/main" id="{973BC3E3-CF1F-05E8-9C63-1D1BB76ACD93}"/>
              </a:ext>
            </a:extLst>
          </p:cNvPr>
          <p:cNvSpPr txBox="1"/>
          <p:nvPr/>
        </p:nvSpPr>
        <p:spPr>
          <a:xfrm>
            <a:off x="7909883" y="6575134"/>
            <a:ext cx="1583284" cy="246221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นางโรจนา นุ่นรอด เจ้าหน้าที่พัสดุ</a:t>
            </a:r>
          </a:p>
        </p:txBody>
      </p:sp>
      <p:cxnSp>
        <p:nvCxnSpPr>
          <p:cNvPr id="1044" name="ตัวเชื่อมต่อตรง 1043">
            <a:extLst>
              <a:ext uri="{FF2B5EF4-FFF2-40B4-BE49-F238E27FC236}">
                <a16:creationId xmlns:a16="http://schemas.microsoft.com/office/drawing/2014/main" id="{169C265F-F467-2927-DE02-F285C210C3E5}"/>
              </a:ext>
            </a:extLst>
          </p:cNvPr>
          <p:cNvCxnSpPr>
            <a:cxnSpLocks/>
            <a:endCxn id="1055" idx="0"/>
          </p:cNvCxnSpPr>
          <p:nvPr/>
        </p:nvCxnSpPr>
        <p:spPr>
          <a:xfrm>
            <a:off x="5739175" y="3734825"/>
            <a:ext cx="3723" cy="18604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กล่องข้อความ 1047">
            <a:extLst>
              <a:ext uri="{FF2B5EF4-FFF2-40B4-BE49-F238E27FC236}">
                <a16:creationId xmlns:a16="http://schemas.microsoft.com/office/drawing/2014/main" id="{C97A31D9-96A3-A887-B676-7DBCC9F3E77A}"/>
              </a:ext>
            </a:extLst>
          </p:cNvPr>
          <p:cNvSpPr txBox="1"/>
          <p:nvPr/>
        </p:nvSpPr>
        <p:spPr>
          <a:xfrm>
            <a:off x="5109691" y="4805173"/>
            <a:ext cx="1572760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นายเฉลิมเกียรติ นวลวิลัย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พนักงานขับรถ ปฏิบัติหน้าที่ธุรการ</a:t>
            </a:r>
          </a:p>
        </p:txBody>
      </p:sp>
      <p:cxnSp>
        <p:nvCxnSpPr>
          <p:cNvPr id="1051" name="ตัวเชื่อมต่อตรง 1050">
            <a:extLst>
              <a:ext uri="{FF2B5EF4-FFF2-40B4-BE49-F238E27FC236}">
                <a16:creationId xmlns:a16="http://schemas.microsoft.com/office/drawing/2014/main" id="{B23F64B9-4AC9-F447-0482-CF41F6541B3C}"/>
              </a:ext>
            </a:extLst>
          </p:cNvPr>
          <p:cNvCxnSpPr>
            <a:cxnSpLocks/>
          </p:cNvCxnSpPr>
          <p:nvPr/>
        </p:nvCxnSpPr>
        <p:spPr>
          <a:xfrm>
            <a:off x="5833560" y="5190536"/>
            <a:ext cx="0" cy="10478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" name="กล่องข้อความ 1053">
            <a:extLst>
              <a:ext uri="{FF2B5EF4-FFF2-40B4-BE49-F238E27FC236}">
                <a16:creationId xmlns:a16="http://schemas.microsoft.com/office/drawing/2014/main" id="{E9B53D14-1F6B-A3E6-40A9-2A3FBBFE5E84}"/>
              </a:ext>
            </a:extLst>
          </p:cNvPr>
          <p:cNvSpPr txBox="1"/>
          <p:nvPr/>
        </p:nvSpPr>
        <p:spPr>
          <a:xfrm>
            <a:off x="5331510" y="6182830"/>
            <a:ext cx="1188231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นางยุพิน แก้วพิกุลล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เจ้าหน้าที่ทำความสะอาด</a:t>
            </a:r>
          </a:p>
        </p:txBody>
      </p:sp>
      <p:sp>
        <p:nvSpPr>
          <p:cNvPr id="1055" name="กล่องข้อความ 1054">
            <a:extLst>
              <a:ext uri="{FF2B5EF4-FFF2-40B4-BE49-F238E27FC236}">
                <a16:creationId xmlns:a16="http://schemas.microsoft.com/office/drawing/2014/main" id="{94668684-C44E-25D1-322B-06A085BA25A7}"/>
              </a:ext>
            </a:extLst>
          </p:cNvPr>
          <p:cNvSpPr txBox="1"/>
          <p:nvPr/>
        </p:nvSpPr>
        <p:spPr>
          <a:xfrm>
            <a:off x="5358390" y="3920874"/>
            <a:ext cx="769016" cy="246221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งานยานพาหนะ</a:t>
            </a:r>
          </a:p>
        </p:txBody>
      </p:sp>
      <p:sp>
        <p:nvSpPr>
          <p:cNvPr id="1056" name="กล่องข้อความ 1055">
            <a:extLst>
              <a:ext uri="{FF2B5EF4-FFF2-40B4-BE49-F238E27FC236}">
                <a16:creationId xmlns:a16="http://schemas.microsoft.com/office/drawing/2014/main" id="{656FE82A-3A87-1F79-CEAC-9900A230C7F6}"/>
              </a:ext>
            </a:extLst>
          </p:cNvPr>
          <p:cNvSpPr txBox="1"/>
          <p:nvPr/>
        </p:nvSpPr>
        <p:spPr>
          <a:xfrm>
            <a:off x="6866169" y="4266073"/>
            <a:ext cx="636872" cy="246221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งานธุรการ</a:t>
            </a:r>
          </a:p>
        </p:txBody>
      </p:sp>
      <p:sp>
        <p:nvSpPr>
          <p:cNvPr id="1073" name="กล่องข้อความ 1072">
            <a:extLst>
              <a:ext uri="{FF2B5EF4-FFF2-40B4-BE49-F238E27FC236}">
                <a16:creationId xmlns:a16="http://schemas.microsoft.com/office/drawing/2014/main" id="{5306522C-350D-5CBC-3C41-8B89ED5F9397}"/>
              </a:ext>
            </a:extLst>
          </p:cNvPr>
          <p:cNvSpPr txBox="1"/>
          <p:nvPr/>
        </p:nvSpPr>
        <p:spPr>
          <a:xfrm>
            <a:off x="5430844" y="5293579"/>
            <a:ext cx="848648" cy="246221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งานอาคารสถานที่</a:t>
            </a:r>
          </a:p>
        </p:txBody>
      </p:sp>
      <p:sp>
        <p:nvSpPr>
          <p:cNvPr id="1075" name="กล่องข้อความ 1074">
            <a:extLst>
              <a:ext uri="{FF2B5EF4-FFF2-40B4-BE49-F238E27FC236}">
                <a16:creationId xmlns:a16="http://schemas.microsoft.com/office/drawing/2014/main" id="{2C432364-55E2-EC4A-D05D-C4F0B0B8814B}"/>
              </a:ext>
            </a:extLst>
          </p:cNvPr>
          <p:cNvSpPr txBox="1"/>
          <p:nvPr/>
        </p:nvSpPr>
        <p:spPr>
          <a:xfrm>
            <a:off x="8997012" y="2675317"/>
            <a:ext cx="1159292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งานการเงินและบัญชี</a:t>
            </a:r>
          </a:p>
        </p:txBody>
      </p:sp>
      <p:sp>
        <p:nvSpPr>
          <p:cNvPr id="1089" name="กล่องข้อความ 1088">
            <a:extLst>
              <a:ext uri="{FF2B5EF4-FFF2-40B4-BE49-F238E27FC236}">
                <a16:creationId xmlns:a16="http://schemas.microsoft.com/office/drawing/2014/main" id="{6CB2BBFB-0E9B-9DCB-9188-647253F25F58}"/>
              </a:ext>
            </a:extLst>
          </p:cNvPr>
          <p:cNvSpPr txBox="1"/>
          <p:nvPr/>
        </p:nvSpPr>
        <p:spPr>
          <a:xfrm>
            <a:off x="9296068" y="4814800"/>
            <a:ext cx="1303622" cy="553998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นางสาวกรชน</a:t>
            </a:r>
            <a:r>
              <a:rPr lang="th-TH" sz="1000" b="1" dirty="0" err="1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ุช</a:t>
            </a:r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จิระพันธ์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เจ้าหน้าที่สนับสนุนงานการเงินและบัญชี</a:t>
            </a:r>
          </a:p>
        </p:txBody>
      </p:sp>
      <p:sp>
        <p:nvSpPr>
          <p:cNvPr id="1091" name="กล่องข้อความ 1090">
            <a:extLst>
              <a:ext uri="{FF2B5EF4-FFF2-40B4-BE49-F238E27FC236}">
                <a16:creationId xmlns:a16="http://schemas.microsoft.com/office/drawing/2014/main" id="{C253D98B-227A-FB0F-24FD-0687AE16DA38}"/>
              </a:ext>
            </a:extLst>
          </p:cNvPr>
          <p:cNvSpPr txBox="1"/>
          <p:nvPr/>
        </p:nvSpPr>
        <p:spPr>
          <a:xfrm>
            <a:off x="9054030" y="3768772"/>
            <a:ext cx="1583283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นายธนวัฒน์ เอียดชู</a:t>
            </a:r>
          </a:p>
          <a:p>
            <a:pPr algn="ctr"/>
            <a:r>
              <a:rPr lang="th-TH" sz="1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นักวิเคราะห์นโยบายและแผนปฏิบัติการ</a:t>
            </a:r>
          </a:p>
        </p:txBody>
      </p:sp>
      <p:sp>
        <p:nvSpPr>
          <p:cNvPr id="1092" name="กล่องข้อความ 1091">
            <a:extLst>
              <a:ext uri="{FF2B5EF4-FFF2-40B4-BE49-F238E27FC236}">
                <a16:creationId xmlns:a16="http://schemas.microsoft.com/office/drawing/2014/main" id="{79B0CE4C-A962-A0C8-E456-2C32BC302753}"/>
              </a:ext>
            </a:extLst>
          </p:cNvPr>
          <p:cNvSpPr txBox="1"/>
          <p:nvPr/>
        </p:nvSpPr>
        <p:spPr>
          <a:xfrm>
            <a:off x="3357953" y="2723164"/>
            <a:ext cx="2631885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กลุ่มส่งเสริมและพัฒนาด้านการกีฬาและนันทนาการ</a:t>
            </a:r>
          </a:p>
        </p:txBody>
      </p:sp>
      <p:cxnSp>
        <p:nvCxnSpPr>
          <p:cNvPr id="1093" name="ตัวเชื่อมต่อตรง 1092">
            <a:extLst>
              <a:ext uri="{FF2B5EF4-FFF2-40B4-BE49-F238E27FC236}">
                <a16:creationId xmlns:a16="http://schemas.microsoft.com/office/drawing/2014/main" id="{472A182F-F3DF-A254-8AC3-407F351DF259}"/>
              </a:ext>
            </a:extLst>
          </p:cNvPr>
          <p:cNvCxnSpPr>
            <a:cxnSpLocks/>
          </p:cNvCxnSpPr>
          <p:nvPr/>
        </p:nvCxnSpPr>
        <p:spPr>
          <a:xfrm>
            <a:off x="4241642" y="2608615"/>
            <a:ext cx="0" cy="11856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7" name="กล่องข้อความ 1096">
            <a:extLst>
              <a:ext uri="{FF2B5EF4-FFF2-40B4-BE49-F238E27FC236}">
                <a16:creationId xmlns:a16="http://schemas.microsoft.com/office/drawing/2014/main" id="{6A13A7F9-4242-F1BC-10E3-E28DB6C136DC}"/>
              </a:ext>
            </a:extLst>
          </p:cNvPr>
          <p:cNvSpPr txBox="1"/>
          <p:nvPr/>
        </p:nvSpPr>
        <p:spPr>
          <a:xfrm>
            <a:off x="4406556" y="3158587"/>
            <a:ext cx="1583283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นายธนวัฒน์ เอียดชู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นักวิเคราะห์นโยบายและแผนปฏิบัติการ</a:t>
            </a:r>
          </a:p>
        </p:txBody>
      </p:sp>
      <p:cxnSp>
        <p:nvCxnSpPr>
          <p:cNvPr id="1104" name="ตัวเชื่อมต่อตรง 1103">
            <a:extLst>
              <a:ext uri="{FF2B5EF4-FFF2-40B4-BE49-F238E27FC236}">
                <a16:creationId xmlns:a16="http://schemas.microsoft.com/office/drawing/2014/main" id="{F5D03EFE-E5FA-842C-F4DB-46165FAEC356}"/>
              </a:ext>
            </a:extLst>
          </p:cNvPr>
          <p:cNvCxnSpPr>
            <a:cxnSpLocks/>
          </p:cNvCxnSpPr>
          <p:nvPr/>
        </p:nvCxnSpPr>
        <p:spPr>
          <a:xfrm>
            <a:off x="3689407" y="4102791"/>
            <a:ext cx="9525" cy="7451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ตัวเชื่อมต่อตรง 1111">
            <a:extLst>
              <a:ext uri="{FF2B5EF4-FFF2-40B4-BE49-F238E27FC236}">
                <a16:creationId xmlns:a16="http://schemas.microsoft.com/office/drawing/2014/main" id="{9691E0D4-EF16-B102-16CA-6E414197A2E4}"/>
              </a:ext>
            </a:extLst>
          </p:cNvPr>
          <p:cNvCxnSpPr>
            <a:cxnSpLocks/>
          </p:cNvCxnSpPr>
          <p:nvPr/>
        </p:nvCxnSpPr>
        <p:spPr>
          <a:xfrm>
            <a:off x="3679882" y="4844077"/>
            <a:ext cx="38082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8" name="ตัวเชื่อมต่อตรง 1127">
            <a:extLst>
              <a:ext uri="{FF2B5EF4-FFF2-40B4-BE49-F238E27FC236}">
                <a16:creationId xmlns:a16="http://schemas.microsoft.com/office/drawing/2014/main" id="{BE8DADCF-ED27-6085-AB66-7FECBE16FF06}"/>
              </a:ext>
            </a:extLst>
          </p:cNvPr>
          <p:cNvCxnSpPr>
            <a:cxnSpLocks/>
          </p:cNvCxnSpPr>
          <p:nvPr/>
        </p:nvCxnSpPr>
        <p:spPr>
          <a:xfrm>
            <a:off x="4390370" y="3618067"/>
            <a:ext cx="18184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6" name="ตัวเชื่อมต่อตรง 1135">
            <a:extLst>
              <a:ext uri="{FF2B5EF4-FFF2-40B4-BE49-F238E27FC236}">
                <a16:creationId xmlns:a16="http://schemas.microsoft.com/office/drawing/2014/main" id="{8A978E46-E338-05EC-0835-0F653A1E4547}"/>
              </a:ext>
            </a:extLst>
          </p:cNvPr>
          <p:cNvCxnSpPr>
            <a:cxnSpLocks/>
          </p:cNvCxnSpPr>
          <p:nvPr/>
        </p:nvCxnSpPr>
        <p:spPr>
          <a:xfrm>
            <a:off x="4090402" y="3031460"/>
            <a:ext cx="0" cy="14109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8" name="กล่องข้อความ 1137">
            <a:extLst>
              <a:ext uri="{FF2B5EF4-FFF2-40B4-BE49-F238E27FC236}">
                <a16:creationId xmlns:a16="http://schemas.microsoft.com/office/drawing/2014/main" id="{7FFA3153-4AB6-3019-B4FE-C4BCA7FB01C4}"/>
              </a:ext>
            </a:extLst>
          </p:cNvPr>
          <p:cNvSpPr txBox="1"/>
          <p:nvPr/>
        </p:nvSpPr>
        <p:spPr>
          <a:xfrm>
            <a:off x="3893995" y="4382838"/>
            <a:ext cx="1331524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นายวิสุทธิ์ คชหึง</a:t>
            </a:r>
            <a:r>
              <a:rPr lang="th-TH" sz="1000" b="1" dirty="0" err="1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ษ์</a:t>
            </a:r>
            <a:endParaRPr lang="th-TH" sz="10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เจ้าหน้าที่พลศึกษาประจำจังหวัด</a:t>
            </a:r>
          </a:p>
        </p:txBody>
      </p:sp>
      <p:pic>
        <p:nvPicPr>
          <p:cNvPr id="1142" name="รูปภาพ 1141">
            <a:extLst>
              <a:ext uri="{FF2B5EF4-FFF2-40B4-BE49-F238E27FC236}">
                <a16:creationId xmlns:a16="http://schemas.microsoft.com/office/drawing/2014/main" id="{C9423130-4CF1-1E63-E5B9-846576B82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49" y="644655"/>
            <a:ext cx="765385" cy="531605"/>
          </a:xfrm>
          <a:prstGeom prst="rect">
            <a:avLst/>
          </a:prstGeom>
        </p:spPr>
      </p:pic>
      <p:pic>
        <p:nvPicPr>
          <p:cNvPr id="1144" name="รูปภาพ 1143">
            <a:extLst>
              <a:ext uri="{FF2B5EF4-FFF2-40B4-BE49-F238E27FC236}">
                <a16:creationId xmlns:a16="http://schemas.microsoft.com/office/drawing/2014/main" id="{8DF0EFAB-E91A-9C02-80DB-25F1EE188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50" y="1464697"/>
            <a:ext cx="765384" cy="491111"/>
          </a:xfrm>
          <a:prstGeom prst="rect">
            <a:avLst/>
          </a:prstGeom>
        </p:spPr>
      </p:pic>
      <p:pic>
        <p:nvPicPr>
          <p:cNvPr id="1145" name="รูปภาพ 1144">
            <a:extLst>
              <a:ext uri="{FF2B5EF4-FFF2-40B4-BE49-F238E27FC236}">
                <a16:creationId xmlns:a16="http://schemas.microsoft.com/office/drawing/2014/main" id="{2E93C4F2-126B-71FB-0A0D-0C8393C56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31" y="2955011"/>
            <a:ext cx="906547" cy="68178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47" name="รูปภาพ 1146">
            <a:extLst>
              <a:ext uri="{FF2B5EF4-FFF2-40B4-BE49-F238E27FC236}">
                <a16:creationId xmlns:a16="http://schemas.microsoft.com/office/drawing/2014/main" id="{F3024AAF-6BC8-2690-596F-B36F03639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27" y="4151690"/>
            <a:ext cx="1026739" cy="699877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49" name="รูปภาพ 1148">
            <a:extLst>
              <a:ext uri="{FF2B5EF4-FFF2-40B4-BE49-F238E27FC236}">
                <a16:creationId xmlns:a16="http://schemas.microsoft.com/office/drawing/2014/main" id="{77E8D337-C70C-E996-316B-C71CCF6F8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80" y="4132213"/>
            <a:ext cx="1011288" cy="71935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52" name="รูปภาพ 1151">
            <a:extLst>
              <a:ext uri="{FF2B5EF4-FFF2-40B4-BE49-F238E27FC236}">
                <a16:creationId xmlns:a16="http://schemas.microsoft.com/office/drawing/2014/main" id="{4011227A-A64B-59BE-C041-EEA8A8978C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260" y="4130484"/>
            <a:ext cx="903406" cy="71935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53" name="รูปภาพ 1152">
            <a:extLst>
              <a:ext uri="{FF2B5EF4-FFF2-40B4-BE49-F238E27FC236}">
                <a16:creationId xmlns:a16="http://schemas.microsoft.com/office/drawing/2014/main" id="{656454BD-5677-6E0B-8CCD-7AF5D82A9B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8" y="2928035"/>
            <a:ext cx="833928" cy="53122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54" name="รูปภาพ 1153">
            <a:extLst>
              <a:ext uri="{FF2B5EF4-FFF2-40B4-BE49-F238E27FC236}">
                <a16:creationId xmlns:a16="http://schemas.microsoft.com/office/drawing/2014/main" id="{F4CCB745-4921-C441-91F6-C74023F40C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407" y="3141862"/>
            <a:ext cx="700963" cy="564177"/>
          </a:xfrm>
          <a:prstGeom prst="rect">
            <a:avLst/>
          </a:prstGeom>
          <a:ln>
            <a:solidFill>
              <a:srgbClr val="0070C0"/>
            </a:solidFill>
          </a:ln>
        </p:spPr>
      </p:pic>
      <p:cxnSp>
        <p:nvCxnSpPr>
          <p:cNvPr id="1156" name="ตัวเชื่อมต่อตรง 1155">
            <a:extLst>
              <a:ext uri="{FF2B5EF4-FFF2-40B4-BE49-F238E27FC236}">
                <a16:creationId xmlns:a16="http://schemas.microsoft.com/office/drawing/2014/main" id="{67EA8849-5C1A-0280-5320-B1B8E20D88C0}"/>
              </a:ext>
            </a:extLst>
          </p:cNvPr>
          <p:cNvCxnSpPr>
            <a:cxnSpLocks/>
          </p:cNvCxnSpPr>
          <p:nvPr/>
        </p:nvCxnSpPr>
        <p:spPr>
          <a:xfrm>
            <a:off x="4572217" y="3618067"/>
            <a:ext cx="0" cy="17383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0" name="รูปภาพ 1159">
            <a:extLst>
              <a:ext uri="{FF2B5EF4-FFF2-40B4-BE49-F238E27FC236}">
                <a16:creationId xmlns:a16="http://schemas.microsoft.com/office/drawing/2014/main" id="{C460C694-FCAF-B507-3BB7-DD2DB6742F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401" y="3762631"/>
            <a:ext cx="926357" cy="59642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62" name="รูปภาพ 1161">
            <a:extLst>
              <a:ext uri="{FF2B5EF4-FFF2-40B4-BE49-F238E27FC236}">
                <a16:creationId xmlns:a16="http://schemas.microsoft.com/office/drawing/2014/main" id="{2E5E3369-0574-BEA0-332C-93A255588D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236" y="4801141"/>
            <a:ext cx="934882" cy="579892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71" name="Picture 4">
            <a:extLst>
              <a:ext uri="{FF2B5EF4-FFF2-40B4-BE49-F238E27FC236}">
                <a16:creationId xmlns:a16="http://schemas.microsoft.com/office/drawing/2014/main" id="{D4CFFFA4-730C-6A5D-BD1F-AC46B436B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95"/>
          <a:stretch/>
        </p:blipFill>
        <p:spPr bwMode="auto">
          <a:xfrm>
            <a:off x="4070236" y="5821301"/>
            <a:ext cx="954045" cy="618897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รูปภาพ 1175">
            <a:extLst>
              <a:ext uri="{FF2B5EF4-FFF2-40B4-BE49-F238E27FC236}">
                <a16:creationId xmlns:a16="http://schemas.microsoft.com/office/drawing/2014/main" id="{CFEA4C24-3F2A-76BF-2655-652E2581BF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560" y="4214631"/>
            <a:ext cx="769017" cy="546797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78" name="รูปภาพ 1177">
            <a:extLst>
              <a:ext uri="{FF2B5EF4-FFF2-40B4-BE49-F238E27FC236}">
                <a16:creationId xmlns:a16="http://schemas.microsoft.com/office/drawing/2014/main" id="{F7F57589-DE12-CA50-9B8E-9BC5DB0B91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084" y="5570384"/>
            <a:ext cx="769017" cy="58423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80" name="รูปภาพ 1179">
            <a:extLst>
              <a:ext uri="{FF2B5EF4-FFF2-40B4-BE49-F238E27FC236}">
                <a16:creationId xmlns:a16="http://schemas.microsoft.com/office/drawing/2014/main" id="{6AA716A4-A5AF-C57F-2003-46A5B3352AE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18" y="3026238"/>
            <a:ext cx="852452" cy="63944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87" name="รูปภาพ 1186">
            <a:extLst>
              <a:ext uri="{FF2B5EF4-FFF2-40B4-BE49-F238E27FC236}">
                <a16:creationId xmlns:a16="http://schemas.microsoft.com/office/drawing/2014/main" id="{2AA4CD78-15D8-240B-E94D-4AB2746A6E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41" y="4538879"/>
            <a:ext cx="885642" cy="69007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88" name="รูปภาพ 1187">
            <a:extLst>
              <a:ext uri="{FF2B5EF4-FFF2-40B4-BE49-F238E27FC236}">
                <a16:creationId xmlns:a16="http://schemas.microsoft.com/office/drawing/2014/main" id="{55A0CB1F-BE46-49AD-5C55-56527DD304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39" y="3018657"/>
            <a:ext cx="852452" cy="51952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89" name="รูปภาพ 1188">
            <a:extLst>
              <a:ext uri="{FF2B5EF4-FFF2-40B4-BE49-F238E27FC236}">
                <a16:creationId xmlns:a16="http://schemas.microsoft.com/office/drawing/2014/main" id="{1823E84D-822A-DCDB-66F7-1D6D52E2B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110" y="3982341"/>
            <a:ext cx="918822" cy="554008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90" name="รูปภาพ 1189">
            <a:extLst>
              <a:ext uri="{FF2B5EF4-FFF2-40B4-BE49-F238E27FC236}">
                <a16:creationId xmlns:a16="http://schemas.microsoft.com/office/drawing/2014/main" id="{29858497-DF3E-2EAA-438F-A14E7082B8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113" y="4977686"/>
            <a:ext cx="974534" cy="54971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92" name="รูปภาพ 1191">
            <a:extLst>
              <a:ext uri="{FF2B5EF4-FFF2-40B4-BE49-F238E27FC236}">
                <a16:creationId xmlns:a16="http://schemas.microsoft.com/office/drawing/2014/main" id="{F466F3DD-CDC2-44A9-8310-2DC4540D5CF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738" y="5973661"/>
            <a:ext cx="980851" cy="58423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93" name="รูปภาพ 1192">
            <a:extLst>
              <a:ext uri="{FF2B5EF4-FFF2-40B4-BE49-F238E27FC236}">
                <a16:creationId xmlns:a16="http://schemas.microsoft.com/office/drawing/2014/main" id="{32C24D63-09E3-8ACC-29D0-ECE23338BE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76" y="3073673"/>
            <a:ext cx="739235" cy="67136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95" name="รูปภาพ 1194">
            <a:extLst>
              <a:ext uri="{FF2B5EF4-FFF2-40B4-BE49-F238E27FC236}">
                <a16:creationId xmlns:a16="http://schemas.microsoft.com/office/drawing/2014/main" id="{D9F0D91F-D139-AEE8-3F79-E4BFE3C233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517" y="4192612"/>
            <a:ext cx="709962" cy="6012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197" name="รูปภาพ 1196">
            <a:extLst>
              <a:ext uri="{FF2B5EF4-FFF2-40B4-BE49-F238E27FC236}">
                <a16:creationId xmlns:a16="http://schemas.microsoft.com/office/drawing/2014/main" id="{D74B5E69-CF8F-2DC2-3F83-6DC56C519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723" y="3060950"/>
            <a:ext cx="804264" cy="43343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198" name="กล่องข้อความ 1197">
            <a:extLst>
              <a:ext uri="{FF2B5EF4-FFF2-40B4-BE49-F238E27FC236}">
                <a16:creationId xmlns:a16="http://schemas.microsoft.com/office/drawing/2014/main" id="{A30E6A33-37E7-6073-0C85-3E04A50F4689}"/>
              </a:ext>
            </a:extLst>
          </p:cNvPr>
          <p:cNvSpPr txBox="1"/>
          <p:nvPr/>
        </p:nvSpPr>
        <p:spPr>
          <a:xfrm>
            <a:off x="10190731" y="2673308"/>
            <a:ext cx="1890262" cy="307777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14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กลุ่มส่งเสริมพัฒนาด้านการท่องเที่ยว</a:t>
            </a:r>
          </a:p>
        </p:txBody>
      </p:sp>
      <p:sp>
        <p:nvSpPr>
          <p:cNvPr id="1216" name="กล่องข้อความ 1215">
            <a:extLst>
              <a:ext uri="{FF2B5EF4-FFF2-40B4-BE49-F238E27FC236}">
                <a16:creationId xmlns:a16="http://schemas.microsoft.com/office/drawing/2014/main" id="{430ED68C-A38D-C773-36FA-5FF3628D7AF4}"/>
              </a:ext>
            </a:extLst>
          </p:cNvPr>
          <p:cNvSpPr txBox="1"/>
          <p:nvPr/>
        </p:nvSpPr>
        <p:spPr>
          <a:xfrm>
            <a:off x="10545148" y="3523347"/>
            <a:ext cx="1548765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นายประสิทธิ์ กุลเทพรหม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นักวิเคราะห์นโยบายและแผนชำนาญการ</a:t>
            </a:r>
          </a:p>
        </p:txBody>
      </p:sp>
      <p:pic>
        <p:nvPicPr>
          <p:cNvPr id="1217" name="รูปภาพ 1216">
            <a:extLst>
              <a:ext uri="{FF2B5EF4-FFF2-40B4-BE49-F238E27FC236}">
                <a16:creationId xmlns:a16="http://schemas.microsoft.com/office/drawing/2014/main" id="{38DB0516-A325-0CBB-1A90-C13AFEBE40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658" y="3945102"/>
            <a:ext cx="799669" cy="48973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218" name="กล่องข้อความ 1217">
            <a:extLst>
              <a:ext uri="{FF2B5EF4-FFF2-40B4-BE49-F238E27FC236}">
                <a16:creationId xmlns:a16="http://schemas.microsoft.com/office/drawing/2014/main" id="{97327887-BA15-E451-3D60-2F23392B52CB}"/>
              </a:ext>
            </a:extLst>
          </p:cNvPr>
          <p:cNvSpPr txBox="1"/>
          <p:nvPr/>
        </p:nvSpPr>
        <p:spPr>
          <a:xfrm>
            <a:off x="10506319" y="4442208"/>
            <a:ext cx="1616309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นางสาวจันทร์ปรียา สุวรรณชาตรี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เจ้าหน้าที่ประสานงานด้านการนักท่องเที่ยว</a:t>
            </a:r>
          </a:p>
        </p:txBody>
      </p:sp>
      <p:pic>
        <p:nvPicPr>
          <p:cNvPr id="1220" name="รูปภาพ 1219">
            <a:extLst>
              <a:ext uri="{FF2B5EF4-FFF2-40B4-BE49-F238E27FC236}">
                <a16:creationId xmlns:a16="http://schemas.microsoft.com/office/drawing/2014/main" id="{7CE09736-289D-593B-5C5D-FBF2F386EA9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501" y="4850270"/>
            <a:ext cx="801827" cy="553507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221" name="กล่องข้อความ 1220">
            <a:extLst>
              <a:ext uri="{FF2B5EF4-FFF2-40B4-BE49-F238E27FC236}">
                <a16:creationId xmlns:a16="http://schemas.microsoft.com/office/drawing/2014/main" id="{0A20A235-E8F0-5891-BF78-9A4BB0BC0227}"/>
              </a:ext>
            </a:extLst>
          </p:cNvPr>
          <p:cNvSpPr txBox="1"/>
          <p:nvPr/>
        </p:nvSpPr>
        <p:spPr>
          <a:xfrm>
            <a:off x="9972675" y="5409873"/>
            <a:ext cx="2200275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นางสาวมน</a:t>
            </a:r>
            <a:r>
              <a:rPr lang="th-TH" sz="1000" b="1" dirty="0" err="1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ัชฌา</a:t>
            </a:r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หนูช่วย เจ้าหน้าที่ประจำศูนย์ปฏิบัติการ 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เขตพัฒนาการท่องเที่ยว  วิถีชีวิตลุ่มน้ำทะเลสาบสงขลา</a:t>
            </a:r>
          </a:p>
        </p:txBody>
      </p:sp>
      <p:pic>
        <p:nvPicPr>
          <p:cNvPr id="1223" name="รูปภาพ 1222">
            <a:extLst>
              <a:ext uri="{FF2B5EF4-FFF2-40B4-BE49-F238E27FC236}">
                <a16:creationId xmlns:a16="http://schemas.microsoft.com/office/drawing/2014/main" id="{57B30DBC-F6F8-CD1C-CDB3-5E2EE72ABA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501" y="5830827"/>
            <a:ext cx="830401" cy="60937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224" name="กล่องข้อความ 1223">
            <a:extLst>
              <a:ext uri="{FF2B5EF4-FFF2-40B4-BE49-F238E27FC236}">
                <a16:creationId xmlns:a16="http://schemas.microsoft.com/office/drawing/2014/main" id="{9735E3C0-87EE-4AAB-18D6-DE52F4B44866}"/>
              </a:ext>
            </a:extLst>
          </p:cNvPr>
          <p:cNvSpPr txBox="1"/>
          <p:nvPr/>
        </p:nvSpPr>
        <p:spPr>
          <a:xfrm>
            <a:off x="10632301" y="6454100"/>
            <a:ext cx="1331524" cy="400110"/>
          </a:xfrm>
          <a:prstGeom prst="rect">
            <a:avLst/>
          </a:prstGeom>
          <a:gradFill>
            <a:gsLst>
              <a:gs pos="52291">
                <a:srgbClr val="80C8EE"/>
              </a:gs>
              <a:gs pos="10000">
                <a:srgbClr val="70C5EE"/>
              </a:gs>
              <a:gs pos="0">
                <a:srgbClr val="00B0F0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นางสาวรูบาอี หะยีดาโอะ</a:t>
            </a:r>
          </a:p>
          <a:p>
            <a:pPr algn="ctr"/>
            <a:r>
              <a:rPr lang="th-TH" sz="10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เจ้าหน้าที่สถิติ</a:t>
            </a:r>
          </a:p>
        </p:txBody>
      </p:sp>
      <p:cxnSp>
        <p:nvCxnSpPr>
          <p:cNvPr id="1225" name="ตัวเชื่อมต่อตรง 1224">
            <a:extLst>
              <a:ext uri="{FF2B5EF4-FFF2-40B4-BE49-F238E27FC236}">
                <a16:creationId xmlns:a16="http://schemas.microsoft.com/office/drawing/2014/main" id="{CE5639A1-FDA5-51DB-7DEA-34BEABCE1850}"/>
              </a:ext>
            </a:extLst>
          </p:cNvPr>
          <p:cNvCxnSpPr>
            <a:cxnSpLocks/>
          </p:cNvCxnSpPr>
          <p:nvPr/>
        </p:nvCxnSpPr>
        <p:spPr>
          <a:xfrm>
            <a:off x="11191757" y="2436221"/>
            <a:ext cx="0" cy="23351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ตัวเชื่อมต่อตรง 1241">
            <a:extLst>
              <a:ext uri="{FF2B5EF4-FFF2-40B4-BE49-F238E27FC236}">
                <a16:creationId xmlns:a16="http://schemas.microsoft.com/office/drawing/2014/main" id="{539B7A29-941B-3B30-43DC-F7BFF7B59E9A}"/>
              </a:ext>
            </a:extLst>
          </p:cNvPr>
          <p:cNvCxnSpPr>
            <a:cxnSpLocks/>
          </p:cNvCxnSpPr>
          <p:nvPr/>
        </p:nvCxnSpPr>
        <p:spPr>
          <a:xfrm>
            <a:off x="7178809" y="4182771"/>
            <a:ext cx="0" cy="7694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ตัวเชื่อมต่อตรง 1262">
            <a:extLst>
              <a:ext uri="{FF2B5EF4-FFF2-40B4-BE49-F238E27FC236}">
                <a16:creationId xmlns:a16="http://schemas.microsoft.com/office/drawing/2014/main" id="{87DB2A32-7426-2423-6B29-2B0576E21FF2}"/>
              </a:ext>
            </a:extLst>
          </p:cNvPr>
          <p:cNvCxnSpPr>
            <a:cxnSpLocks/>
          </p:cNvCxnSpPr>
          <p:nvPr/>
        </p:nvCxnSpPr>
        <p:spPr>
          <a:xfrm>
            <a:off x="5490831" y="2350843"/>
            <a:ext cx="0" cy="10069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3762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356</Words>
  <Application>Microsoft Office PowerPoint</Application>
  <PresentationFormat>แบบจอกว้าง</PresentationFormat>
  <Paragraphs>70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SarabunIT๙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สู้สู้ กันต่อไป</dc:creator>
  <cp:lastModifiedBy>สู้สู้ กันต่อไป</cp:lastModifiedBy>
  <cp:revision>10</cp:revision>
  <dcterms:created xsi:type="dcterms:W3CDTF">2024-01-09T08:11:14Z</dcterms:created>
  <dcterms:modified xsi:type="dcterms:W3CDTF">2024-01-10T09:54:31Z</dcterms:modified>
</cp:coreProperties>
</file>